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8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21598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36390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7209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0585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310025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182905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162002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125474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6690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2533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28133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4C95A-E76F-4520-A71C-F384E036D3CE}" type="datetimeFigureOut">
              <a:rPr lang="es-MX" smtClean="0"/>
              <a:t>22/07/2020</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058507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2352" y="360800"/>
            <a:ext cx="4047744" cy="434622"/>
          </a:xfrm>
        </p:spPr>
        <p:txBody>
          <a:bodyPr>
            <a:noAutofit/>
          </a:bodyPr>
          <a:lstStyle/>
          <a:p>
            <a:r>
              <a:rPr lang="es-ES" sz="2400" b="1" dirty="0">
                <a:latin typeface="+mn-lt"/>
              </a:rPr>
              <a:t>5</a:t>
            </a:r>
            <a:r>
              <a:rPr lang="es-ES" sz="2400" b="1" dirty="0" smtClean="0">
                <a:latin typeface="+mn-lt"/>
              </a:rPr>
              <a:t>. </a:t>
            </a:r>
            <a:r>
              <a:rPr lang="es-ES" sz="2400" b="1" dirty="0" smtClean="0">
                <a:latin typeface="+mn-lt"/>
              </a:rPr>
              <a:t>Dados de Cimentaciones</a:t>
            </a:r>
            <a:endParaRPr lang="es-MX" sz="2400" b="1" dirty="0">
              <a:latin typeface="+mn-lt"/>
            </a:endParaRPr>
          </a:p>
        </p:txBody>
      </p:sp>
      <p:sp>
        <p:nvSpPr>
          <p:cNvPr id="4" name="Marcador de texto 3"/>
          <p:cNvSpPr>
            <a:spLocks noGrp="1"/>
          </p:cNvSpPr>
          <p:nvPr>
            <p:ph type="body" sz="half" idx="2"/>
          </p:nvPr>
        </p:nvSpPr>
        <p:spPr>
          <a:xfrm>
            <a:off x="214438" y="948944"/>
            <a:ext cx="6466779" cy="5909056"/>
          </a:xfrm>
        </p:spPr>
        <p:txBody>
          <a:bodyPr>
            <a:normAutofit/>
          </a:bodyPr>
          <a:lstStyle/>
          <a:p>
            <a:pPr lvl="0" algn="just">
              <a:lnSpc>
                <a:spcPct val="107000"/>
              </a:lnSpc>
              <a:spcAft>
                <a:spcPts val="0"/>
              </a:spcAft>
            </a:pPr>
            <a:r>
              <a:rPr lang="es-ES" sz="2000" b="1" dirty="0">
                <a:latin typeface="+mj-lt"/>
                <a:ea typeface="Calibri" panose="020F0502020204030204" pitchFamily="34" charset="0"/>
                <a:cs typeface="Calibri Light" panose="020F0302020204030204" pitchFamily="34" charset="0"/>
              </a:rPr>
              <a:t>5</a:t>
            </a:r>
            <a:r>
              <a:rPr lang="es-ES" sz="2000" b="1" dirty="0" smtClean="0">
                <a:latin typeface="+mj-lt"/>
                <a:ea typeface="Calibri" panose="020F0502020204030204" pitchFamily="34" charset="0"/>
                <a:cs typeface="Calibri Light" panose="020F0302020204030204" pitchFamily="34" charset="0"/>
              </a:rPr>
              <a:t>.1 </a:t>
            </a:r>
            <a:r>
              <a:rPr lang="es-ES" sz="2000" b="1" dirty="0" smtClean="0">
                <a:latin typeface="+mj-lt"/>
                <a:ea typeface="Calibri" panose="020F0502020204030204" pitchFamily="34" charset="0"/>
                <a:cs typeface="Calibri Light" panose="020F0302020204030204" pitchFamily="34" charset="0"/>
              </a:rPr>
              <a:t>Dados sobra Zapatas</a:t>
            </a:r>
          </a:p>
          <a:p>
            <a:pPr lvl="0" algn="just">
              <a:lnSpc>
                <a:spcPct val="107000"/>
              </a:lnSpc>
              <a:spcAft>
                <a:spcPts val="0"/>
              </a:spcAft>
            </a:pPr>
            <a:r>
              <a:rPr lang="es-ES" sz="2000" dirty="0" smtClean="0">
                <a:latin typeface="+mj-lt"/>
                <a:ea typeface="Calibri" panose="020F0502020204030204" pitchFamily="34" charset="0"/>
                <a:cs typeface="Calibri Light" panose="020F0302020204030204" pitchFamily="34" charset="0"/>
              </a:rPr>
              <a:t>Los </a:t>
            </a:r>
            <a:r>
              <a:rPr lang="es-ES" sz="2000" dirty="0">
                <a:latin typeface="+mj-lt"/>
                <a:ea typeface="Calibri" panose="020F0502020204030204" pitchFamily="34" charset="0"/>
                <a:cs typeface="Calibri Light" panose="020F0302020204030204" pitchFamily="34" charset="0"/>
              </a:rPr>
              <a:t>dados o pedestales son elementos estructurales cuyo largo y ancho es mayor con respecto a su altura, su función principal es la de distribuir las cargas verticales que reciben de las columnas, y los pedestales a las zapatas y a su vez al terreno, normalmente están a poca profundidad.</a:t>
            </a:r>
          </a:p>
          <a:p>
            <a:pPr lvl="0" algn="just">
              <a:lnSpc>
                <a:spcPct val="107000"/>
              </a:lnSpc>
              <a:spcAft>
                <a:spcPts val="0"/>
              </a:spcAft>
            </a:pPr>
            <a:r>
              <a:rPr lang="es-ES" sz="2000" dirty="0">
                <a:latin typeface="+mj-lt"/>
                <a:ea typeface="Calibri" panose="020F0502020204030204" pitchFamily="34" charset="0"/>
                <a:cs typeface="Calibri Light" panose="020F0302020204030204" pitchFamily="34" charset="0"/>
              </a:rPr>
              <a:t>El pedestal se calcula como un soporte, elemento sometido a compresión simple o compuesta. Además como consecuencia de la acción localizada del soporte sobre el pedestal, en este se producen unas tensiones transversales.</a:t>
            </a:r>
          </a:p>
          <a:p>
            <a:pPr lvl="0" algn="just">
              <a:lnSpc>
                <a:spcPct val="107000"/>
              </a:lnSpc>
              <a:spcAft>
                <a:spcPts val="0"/>
              </a:spcAft>
            </a:pPr>
            <a:r>
              <a:rPr lang="es-ES" sz="2000" dirty="0">
                <a:latin typeface="+mj-lt"/>
                <a:ea typeface="Calibri" panose="020F0502020204030204" pitchFamily="34" charset="0"/>
                <a:cs typeface="Calibri Light" panose="020F0302020204030204" pitchFamily="34" charset="0"/>
              </a:rPr>
              <a:t>Cuando la carga requerida del suelo se encuentra a una profundidad mayor, se funde la zapata en ese nivel y se funde un pedestal o dado que va hasta la superficie, se amarra a las vigas de cimentación y de ahí inicia la columna para recibir las cargas de la superestructura.</a:t>
            </a:r>
          </a:p>
          <a:p>
            <a:pPr lvl="0" algn="just">
              <a:lnSpc>
                <a:spcPct val="107000"/>
              </a:lnSpc>
              <a:spcAft>
                <a:spcPts val="0"/>
              </a:spcAft>
            </a:pPr>
            <a:endParaRPr lang="es-ES" sz="2000" dirty="0">
              <a:latin typeface="+mj-lt"/>
              <a:ea typeface="Calibri" panose="020F0502020204030204" pitchFamily="34" charset="0"/>
              <a:cs typeface="Calibri Light" panose="020F0302020204030204" pitchFamily="34" charset="0"/>
            </a:endParaRPr>
          </a:p>
        </p:txBody>
      </p:sp>
      <p:pic>
        <p:nvPicPr>
          <p:cNvPr id="8" name="Marcador de contenido 7"/>
          <p:cNvPicPr>
            <a:picLocks noGrp="1" noChangeAspect="1"/>
          </p:cNvPicPr>
          <p:nvPr>
            <p:ph idx="1"/>
          </p:nvPr>
        </p:nvPicPr>
        <p:blipFill>
          <a:blip r:embed="rId2"/>
          <a:stretch>
            <a:fillRect/>
          </a:stretch>
        </p:blipFill>
        <p:spPr>
          <a:xfrm>
            <a:off x="6760188" y="3681984"/>
            <a:ext cx="5261062" cy="2766532"/>
          </a:xfrm>
          <a:prstGeom prst="rect">
            <a:avLst/>
          </a:prstGeom>
        </p:spPr>
      </p:pic>
      <p:sp>
        <p:nvSpPr>
          <p:cNvPr id="7" name="Marcador de texto 3"/>
          <p:cNvSpPr txBox="1">
            <a:spLocks/>
          </p:cNvSpPr>
          <p:nvPr/>
        </p:nvSpPr>
        <p:spPr>
          <a:xfrm>
            <a:off x="135466" y="694944"/>
            <a:ext cx="7732889" cy="59090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ct val="107000"/>
              </a:lnSpc>
              <a:spcBef>
                <a:spcPts val="1000"/>
              </a:spcBef>
              <a:spcAft>
                <a:spcPts val="0"/>
              </a:spcAft>
              <a:buClrTx/>
              <a:buSzTx/>
              <a:buFont typeface="Arial" panose="020B0604020202020204" pitchFamily="34" charset="0"/>
              <a:buNone/>
              <a:tabLst/>
              <a:defRPr/>
            </a:pPr>
            <a:r>
              <a:rPr kumimoji="0" lang="es-ES" sz="2000" b="1"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rPr>
              <a:t> </a:t>
            </a:r>
            <a:endParaRPr kumimoji="0" lang="es-ES" sz="1800" b="0" i="0" u="none" strike="noStrike" kern="1200" cap="none" spc="0" normalizeH="0" baseline="0" noProof="0" dirty="0" smtClean="0">
              <a:ln>
                <a:noFill/>
              </a:ln>
              <a:solidFill>
                <a:prstClr val="black"/>
              </a:solidFill>
              <a:effectLst/>
              <a:uLnTx/>
              <a:uFillTx/>
              <a:latin typeface="Calibri Light" panose="020F0302020204030204"/>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61265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9200" y="365125"/>
            <a:ext cx="6303264" cy="780923"/>
          </a:xfrm>
        </p:spPr>
        <p:txBody>
          <a:bodyPr>
            <a:normAutofit/>
          </a:bodyPr>
          <a:lstStyle/>
          <a:p>
            <a:r>
              <a:rPr lang="es-ES" sz="2200" b="1" dirty="0">
                <a:latin typeface="+mn-lt"/>
              </a:rPr>
              <a:t>5</a:t>
            </a:r>
            <a:r>
              <a:rPr lang="es-ES" sz="2200" b="1" dirty="0" smtClean="0">
                <a:latin typeface="+mn-lt"/>
              </a:rPr>
              <a:t>.2 </a:t>
            </a:r>
            <a:r>
              <a:rPr lang="es-ES" sz="2200" b="1" dirty="0" smtClean="0">
                <a:latin typeface="+mn-lt"/>
              </a:rPr>
              <a:t>Dados para soporte de Columnas Metálicas</a:t>
            </a:r>
            <a:endParaRPr lang="es-MX" sz="2200" b="1" dirty="0">
              <a:latin typeface="+mn-lt"/>
            </a:endParaRPr>
          </a:p>
        </p:txBody>
      </p:sp>
      <p:sp>
        <p:nvSpPr>
          <p:cNvPr id="3" name="Marcador de contenido 2"/>
          <p:cNvSpPr>
            <a:spLocks noGrp="1"/>
          </p:cNvSpPr>
          <p:nvPr>
            <p:ph sz="half" idx="1"/>
          </p:nvPr>
        </p:nvSpPr>
        <p:spPr>
          <a:xfrm>
            <a:off x="243840" y="1048512"/>
            <a:ext cx="7120128" cy="5388864"/>
          </a:xfrm>
        </p:spPr>
        <p:txBody>
          <a:bodyPr>
            <a:normAutofit/>
          </a:bodyPr>
          <a:lstStyle/>
          <a:p>
            <a:pPr marL="0" indent="0" algn="just">
              <a:buNone/>
            </a:pPr>
            <a:r>
              <a:rPr lang="es-ES" sz="2000" dirty="0" smtClean="0">
                <a:latin typeface="+mj-lt"/>
              </a:rPr>
              <a:t>Los dados para columnas metálicas son utilizados para facilitar el anclaje, ya que si se colocaran desde abajo, constructivamente seria muy complicado y se perdería mucho tiempo, además parte de la columna quedaría embebida en tierra y seria atacada por la corrosión.</a:t>
            </a:r>
          </a:p>
          <a:p>
            <a:pPr marL="0" indent="0" algn="just">
              <a:buNone/>
            </a:pPr>
            <a:r>
              <a:rPr lang="es-ES" sz="2000" dirty="0" smtClean="0">
                <a:latin typeface="+mj-lt"/>
              </a:rPr>
              <a:t>Estos dados llevarían anclados una platina metálica con 4 tornillos que irían hasta la parte inferior de la zapata. La columna se atornillaría a la platina y se tendría la posibilidad de poder mover la estructura a otro lugar.</a:t>
            </a:r>
            <a:endParaRPr lang="es-MX" sz="2000" dirty="0">
              <a:latin typeface="+mj-lt"/>
            </a:endParaRPr>
          </a:p>
        </p:txBody>
      </p:sp>
      <p:pic>
        <p:nvPicPr>
          <p:cNvPr id="8" name="Marcador de contenido 7"/>
          <p:cNvPicPr>
            <a:picLocks noGrp="1" noChangeAspect="1"/>
          </p:cNvPicPr>
          <p:nvPr>
            <p:ph sz="half" idx="2"/>
          </p:nvPr>
        </p:nvPicPr>
        <p:blipFill>
          <a:blip r:embed="rId2"/>
          <a:stretch>
            <a:fillRect/>
          </a:stretch>
        </p:blipFill>
        <p:spPr>
          <a:xfrm>
            <a:off x="7693152" y="3779520"/>
            <a:ext cx="3986784" cy="2657856"/>
          </a:xfrm>
          <a:prstGeom prst="rect">
            <a:avLst/>
          </a:prstGeom>
          <a:ln w="28575">
            <a:solidFill>
              <a:schemeClr val="tx1"/>
            </a:solidFill>
          </a:ln>
        </p:spPr>
      </p:pic>
      <p:pic>
        <p:nvPicPr>
          <p:cNvPr id="6" name="Imagen 5"/>
          <p:cNvPicPr>
            <a:picLocks noChangeAspect="1"/>
          </p:cNvPicPr>
          <p:nvPr/>
        </p:nvPicPr>
        <p:blipFill>
          <a:blip r:embed="rId3"/>
          <a:stretch>
            <a:fillRect/>
          </a:stretch>
        </p:blipFill>
        <p:spPr>
          <a:xfrm>
            <a:off x="390144" y="3793580"/>
            <a:ext cx="3291840" cy="2657856"/>
          </a:xfrm>
          <a:prstGeom prst="rect">
            <a:avLst/>
          </a:prstGeom>
          <a:ln w="28575">
            <a:solidFill>
              <a:schemeClr val="accent2"/>
            </a:solidFill>
          </a:ln>
        </p:spPr>
      </p:pic>
      <p:pic>
        <p:nvPicPr>
          <p:cNvPr id="7" name="Imagen 6"/>
          <p:cNvPicPr>
            <a:picLocks noChangeAspect="1"/>
          </p:cNvPicPr>
          <p:nvPr/>
        </p:nvPicPr>
        <p:blipFill rotWithShape="1">
          <a:blip r:embed="rId4"/>
          <a:srcRect l="30000" t="29289" r="13467"/>
          <a:stretch/>
        </p:blipFill>
        <p:spPr>
          <a:xfrm>
            <a:off x="4011168" y="3793580"/>
            <a:ext cx="3352800" cy="2657856"/>
          </a:xfrm>
          <a:prstGeom prst="rect">
            <a:avLst/>
          </a:prstGeom>
          <a:ln w="28575">
            <a:solidFill>
              <a:schemeClr val="tx1"/>
            </a:solidFill>
          </a:ln>
        </p:spPr>
      </p:pic>
    </p:spTree>
    <p:extLst>
      <p:ext uri="{BB962C8B-B14F-4D97-AF65-F5344CB8AC3E}">
        <p14:creationId xmlns:p14="http://schemas.microsoft.com/office/powerpoint/2010/main" val="199796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2624" y="694944"/>
            <a:ext cx="4474464" cy="451104"/>
          </a:xfrm>
        </p:spPr>
        <p:txBody>
          <a:bodyPr>
            <a:normAutofit/>
          </a:bodyPr>
          <a:lstStyle/>
          <a:p>
            <a:r>
              <a:rPr lang="es-ES" sz="2200" b="1" dirty="0">
                <a:latin typeface="+mn-lt"/>
              </a:rPr>
              <a:t>5</a:t>
            </a:r>
            <a:r>
              <a:rPr lang="es-ES" sz="2200" b="1" dirty="0" smtClean="0">
                <a:latin typeface="+mn-lt"/>
              </a:rPr>
              <a:t>.3 </a:t>
            </a:r>
            <a:r>
              <a:rPr lang="es-ES" sz="2200" b="1" dirty="0" smtClean="0">
                <a:latin typeface="+mn-lt"/>
              </a:rPr>
              <a:t>Dados o Encepados para Pilotes</a:t>
            </a:r>
            <a:endParaRPr lang="es-MX" sz="2200" b="1" dirty="0">
              <a:latin typeface="+mn-lt"/>
            </a:endParaRPr>
          </a:p>
        </p:txBody>
      </p:sp>
      <p:sp>
        <p:nvSpPr>
          <p:cNvPr id="3" name="Marcador de contenido 2"/>
          <p:cNvSpPr>
            <a:spLocks noGrp="1"/>
          </p:cNvSpPr>
          <p:nvPr>
            <p:ph sz="half" idx="1"/>
          </p:nvPr>
        </p:nvSpPr>
        <p:spPr>
          <a:xfrm>
            <a:off x="118785" y="1243584"/>
            <a:ext cx="7220799" cy="5364480"/>
          </a:xfrm>
        </p:spPr>
        <p:txBody>
          <a:bodyPr>
            <a:normAutofit lnSpcReduction="10000"/>
          </a:bodyPr>
          <a:lstStyle/>
          <a:p>
            <a:pPr marL="0" indent="0" algn="just">
              <a:buNone/>
            </a:pPr>
            <a:r>
              <a:rPr lang="es-ES" sz="2000" b="1" dirty="0">
                <a:latin typeface="+mj-lt"/>
              </a:rPr>
              <a:t>5</a:t>
            </a:r>
            <a:r>
              <a:rPr lang="es-ES" sz="2000" b="1" dirty="0" smtClean="0">
                <a:latin typeface="+mj-lt"/>
              </a:rPr>
              <a:t>.3.1 </a:t>
            </a:r>
            <a:r>
              <a:rPr lang="es-ES" sz="2000" b="1" dirty="0" smtClean="0">
                <a:latin typeface="+mj-lt"/>
              </a:rPr>
              <a:t>Encepado de un pilote</a:t>
            </a:r>
          </a:p>
          <a:p>
            <a:pPr marL="0" indent="0" algn="just">
              <a:buNone/>
            </a:pPr>
            <a:r>
              <a:rPr lang="es-ES" sz="2000" dirty="0" smtClean="0">
                <a:latin typeface="+mj-lt"/>
              </a:rPr>
              <a:t>Existen varios tipos de Dados o encepados para pilote; éstos son </a:t>
            </a:r>
            <a:r>
              <a:rPr lang="es-ES" sz="2000" dirty="0">
                <a:latin typeface="+mj-lt"/>
              </a:rPr>
              <a:t>elementos estructurales </a:t>
            </a:r>
            <a:r>
              <a:rPr lang="es-ES" sz="2000" dirty="0" smtClean="0">
                <a:latin typeface="+mj-lt"/>
              </a:rPr>
              <a:t>constructivos </a:t>
            </a:r>
            <a:r>
              <a:rPr lang="es-ES" sz="2000" dirty="0">
                <a:latin typeface="+mj-lt"/>
              </a:rPr>
              <a:t>fuertemente armado, robusto, que tiene como función enlazar estos grupos de pilotes con los pilares o muros estructurales</a:t>
            </a:r>
            <a:r>
              <a:rPr lang="es-ES" sz="2000" dirty="0" smtClean="0">
                <a:latin typeface="+mj-lt"/>
              </a:rPr>
              <a:t>. En el caso de un solo pilote, el encepado se comporta como una zapata, que a través del nudo formado se amarra a las vigas de cimentación evitando movimientos laterales del pilote.</a:t>
            </a:r>
          </a:p>
          <a:p>
            <a:pPr marL="0" indent="0" algn="just">
              <a:buNone/>
            </a:pPr>
            <a:r>
              <a:rPr lang="es-ES" sz="2000" dirty="0" smtClean="0">
                <a:latin typeface="+mj-lt"/>
              </a:rPr>
              <a:t>En principio, </a:t>
            </a:r>
            <a:r>
              <a:rPr lang="es-ES" sz="2000" dirty="0">
                <a:latin typeface="+mj-lt"/>
              </a:rPr>
              <a:t>el encepado más simple es el encepado de 1 pilote: </a:t>
            </a:r>
            <a:r>
              <a:rPr lang="es-ES" sz="2000" dirty="0" smtClean="0">
                <a:latin typeface="+mj-lt"/>
              </a:rPr>
              <a:t>la  </a:t>
            </a:r>
            <a:r>
              <a:rPr lang="es-ES" sz="2000" dirty="0">
                <a:latin typeface="+mj-lt"/>
              </a:rPr>
              <a:t>columna se </a:t>
            </a:r>
            <a:r>
              <a:rPr lang="es-ES" sz="2000" dirty="0" smtClean="0">
                <a:latin typeface="+mj-lt"/>
              </a:rPr>
              <a:t>coloca precisa sobre el pilote </a:t>
            </a:r>
            <a:r>
              <a:rPr lang="es-ES" sz="2000" dirty="0">
                <a:latin typeface="+mj-lt"/>
              </a:rPr>
              <a:t>y le transmite las cargas.  Podríamos </a:t>
            </a:r>
            <a:r>
              <a:rPr lang="es-ES" sz="2000" dirty="0" smtClean="0">
                <a:latin typeface="+mj-lt"/>
              </a:rPr>
              <a:t>deducir </a:t>
            </a:r>
            <a:r>
              <a:rPr lang="es-ES" sz="2000" dirty="0">
                <a:latin typeface="+mj-lt"/>
              </a:rPr>
              <a:t>el pilote como </a:t>
            </a:r>
            <a:r>
              <a:rPr lang="es-ES" sz="2000" dirty="0" smtClean="0">
                <a:latin typeface="+mj-lt"/>
              </a:rPr>
              <a:t>una continuidad </a:t>
            </a:r>
            <a:r>
              <a:rPr lang="es-ES" sz="2000" dirty="0">
                <a:latin typeface="+mj-lt"/>
              </a:rPr>
              <a:t>de </a:t>
            </a:r>
            <a:r>
              <a:rPr lang="es-ES" sz="2000" dirty="0" smtClean="0">
                <a:latin typeface="+mj-lt"/>
              </a:rPr>
              <a:t>la columna, pero más </a:t>
            </a:r>
            <a:r>
              <a:rPr lang="es-ES" sz="2000" dirty="0">
                <a:latin typeface="+mj-lt"/>
              </a:rPr>
              <a:t>grueso y enterrado. </a:t>
            </a:r>
            <a:r>
              <a:rPr lang="es-ES" sz="2000" dirty="0" smtClean="0">
                <a:latin typeface="+mj-lt"/>
              </a:rPr>
              <a:t>No obstante, </a:t>
            </a:r>
            <a:r>
              <a:rPr lang="es-ES" sz="2000" dirty="0">
                <a:latin typeface="+mj-lt"/>
              </a:rPr>
              <a:t>la posición de los pilotes puede no ser tan exacta como la de </a:t>
            </a:r>
            <a:r>
              <a:rPr lang="es-ES" sz="2000" dirty="0" smtClean="0">
                <a:latin typeface="+mj-lt"/>
              </a:rPr>
              <a:t>las columnas, </a:t>
            </a:r>
            <a:r>
              <a:rPr lang="es-ES" sz="2000" dirty="0">
                <a:latin typeface="+mj-lt"/>
              </a:rPr>
              <a:t>porque la hinca o la excavación son procesos poco preciso. Esto </a:t>
            </a:r>
            <a:r>
              <a:rPr lang="es-ES" sz="2000" dirty="0" smtClean="0">
                <a:latin typeface="+mj-lt"/>
              </a:rPr>
              <a:t>puede dar como resultado </a:t>
            </a:r>
            <a:r>
              <a:rPr lang="es-ES" sz="2000" dirty="0">
                <a:latin typeface="+mj-lt"/>
              </a:rPr>
              <a:t>a posibles excentricidades. En </a:t>
            </a:r>
            <a:r>
              <a:rPr lang="es-ES" sz="2000" dirty="0" smtClean="0">
                <a:latin typeface="+mj-lt"/>
              </a:rPr>
              <a:t>efecto, </a:t>
            </a:r>
            <a:r>
              <a:rPr lang="es-ES" sz="2000" dirty="0">
                <a:latin typeface="+mj-lt"/>
              </a:rPr>
              <a:t>la transición entre </a:t>
            </a:r>
            <a:r>
              <a:rPr lang="es-ES" sz="2000" dirty="0" smtClean="0">
                <a:latin typeface="+mj-lt"/>
              </a:rPr>
              <a:t>la columna </a:t>
            </a:r>
            <a:r>
              <a:rPr lang="es-ES" sz="2000" dirty="0">
                <a:latin typeface="+mj-lt"/>
              </a:rPr>
              <a:t>y el pilote se resuelve con un encepado. Además, si el pilote tiene menos de 1 m de </a:t>
            </a:r>
            <a:r>
              <a:rPr lang="es-ES" sz="2000" dirty="0" smtClean="0">
                <a:latin typeface="+mj-lt"/>
              </a:rPr>
              <a:t>diámetro, </a:t>
            </a:r>
            <a:r>
              <a:rPr lang="es-ES" sz="2000" dirty="0">
                <a:latin typeface="+mj-lt"/>
              </a:rPr>
              <a:t>es necesario disponer vigas centradoras en ambas direcciones para absorber las posibles excentricidades.</a:t>
            </a:r>
            <a:endParaRPr lang="es-MX" sz="2000" dirty="0">
              <a:latin typeface="+mj-lt"/>
            </a:endParaRPr>
          </a:p>
        </p:txBody>
      </p:sp>
      <p:pic>
        <p:nvPicPr>
          <p:cNvPr id="7" name="Marcador de contenido 6"/>
          <p:cNvPicPr>
            <a:picLocks noGrp="1" noChangeAspect="1"/>
          </p:cNvPicPr>
          <p:nvPr>
            <p:ph sz="half" idx="2"/>
          </p:nvPr>
        </p:nvPicPr>
        <p:blipFill rotWithShape="1">
          <a:blip r:embed="rId2"/>
          <a:srcRect l="17535" t="14890" r="16954" b="9772"/>
          <a:stretch/>
        </p:blipFill>
        <p:spPr>
          <a:xfrm>
            <a:off x="7571232" y="3401569"/>
            <a:ext cx="4315968" cy="2767584"/>
          </a:xfrm>
          <a:prstGeom prst="rect">
            <a:avLst/>
          </a:prstGeom>
          <a:ln w="38100">
            <a:solidFill>
              <a:schemeClr val="accent2">
                <a:lumMod val="75000"/>
              </a:schemeClr>
            </a:solidFill>
          </a:ln>
        </p:spPr>
      </p:pic>
    </p:spTree>
    <p:extLst>
      <p:ext uri="{BB962C8B-B14F-4D97-AF65-F5344CB8AC3E}">
        <p14:creationId xmlns:p14="http://schemas.microsoft.com/office/powerpoint/2010/main" val="259106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4816" y="658368"/>
            <a:ext cx="4657344" cy="621792"/>
          </a:xfrm>
        </p:spPr>
        <p:txBody>
          <a:bodyPr>
            <a:normAutofit/>
          </a:bodyPr>
          <a:lstStyle/>
          <a:p>
            <a:r>
              <a:rPr lang="es-ES" sz="2400" b="1" dirty="0">
                <a:latin typeface="+mn-lt"/>
              </a:rPr>
              <a:t>5</a:t>
            </a:r>
            <a:r>
              <a:rPr lang="es-ES" sz="2400" b="1" dirty="0" smtClean="0">
                <a:latin typeface="+mn-lt"/>
              </a:rPr>
              <a:t>.3.2 </a:t>
            </a:r>
            <a:r>
              <a:rPr lang="es-ES" sz="2400" b="1" dirty="0" smtClean="0">
                <a:latin typeface="+mn-lt"/>
              </a:rPr>
              <a:t>Encepado de dos (2) pilotes</a:t>
            </a:r>
            <a:endParaRPr lang="es-MX" sz="2400" b="1" dirty="0">
              <a:latin typeface="+mn-lt"/>
            </a:endParaRPr>
          </a:p>
        </p:txBody>
      </p:sp>
      <p:sp>
        <p:nvSpPr>
          <p:cNvPr id="3" name="Marcador de contenido 2"/>
          <p:cNvSpPr>
            <a:spLocks noGrp="1"/>
          </p:cNvSpPr>
          <p:nvPr>
            <p:ph sz="half" idx="1"/>
          </p:nvPr>
        </p:nvSpPr>
        <p:spPr>
          <a:xfrm>
            <a:off x="304800" y="1280160"/>
            <a:ext cx="6742176" cy="5291328"/>
          </a:xfrm>
        </p:spPr>
        <p:txBody>
          <a:bodyPr>
            <a:normAutofit/>
          </a:bodyPr>
          <a:lstStyle/>
          <a:p>
            <a:pPr marL="0" indent="0" algn="just">
              <a:buNone/>
            </a:pPr>
            <a:r>
              <a:rPr lang="es-ES" sz="2000" dirty="0">
                <a:latin typeface="+mj-lt"/>
              </a:rPr>
              <a:t>El encepado de </a:t>
            </a:r>
            <a:r>
              <a:rPr lang="es-ES" sz="2000" dirty="0" smtClean="0">
                <a:latin typeface="+mj-lt"/>
              </a:rPr>
              <a:t>dos (2) </a:t>
            </a:r>
            <a:r>
              <a:rPr lang="es-ES" sz="2000" dirty="0">
                <a:latin typeface="+mj-lt"/>
              </a:rPr>
              <a:t>pilotes </a:t>
            </a:r>
            <a:r>
              <a:rPr lang="es-ES" sz="2000" dirty="0" smtClean="0">
                <a:latin typeface="+mj-lt"/>
              </a:rPr>
              <a:t>presenta cualidades </a:t>
            </a:r>
            <a:r>
              <a:rPr lang="es-ES" sz="2000" dirty="0">
                <a:latin typeface="+mj-lt"/>
              </a:rPr>
              <a:t>propias de un </a:t>
            </a:r>
            <a:r>
              <a:rPr lang="es-ES" sz="2000" dirty="0" smtClean="0">
                <a:latin typeface="+mj-lt"/>
              </a:rPr>
              <a:t>encepado. </a:t>
            </a:r>
            <a:r>
              <a:rPr lang="es-ES" sz="2000" dirty="0">
                <a:latin typeface="+mj-lt"/>
              </a:rPr>
              <a:t>la carga </a:t>
            </a:r>
            <a:r>
              <a:rPr lang="es-ES" sz="2000" dirty="0" smtClean="0">
                <a:latin typeface="+mj-lt"/>
              </a:rPr>
              <a:t>de la columna deben tomar la dirección de los </a:t>
            </a:r>
            <a:r>
              <a:rPr lang="es-ES" sz="2000" dirty="0">
                <a:latin typeface="+mj-lt"/>
              </a:rPr>
              <a:t>pilotes. El encepado de 2 pilotes </a:t>
            </a:r>
            <a:r>
              <a:rPr lang="es-ES" sz="2000" dirty="0" smtClean="0">
                <a:latin typeface="+mj-lt"/>
              </a:rPr>
              <a:t>definen </a:t>
            </a:r>
            <a:r>
              <a:rPr lang="es-ES" sz="2000" dirty="0">
                <a:latin typeface="+mj-lt"/>
              </a:rPr>
              <a:t>vigas centradoras en la dirección perpendicular a la línea que une ambos pilotes. Según la distancia entre </a:t>
            </a:r>
            <a:r>
              <a:rPr lang="es-ES" sz="2000" dirty="0" smtClean="0">
                <a:latin typeface="+mj-lt"/>
              </a:rPr>
              <a:t>la columna </a:t>
            </a:r>
            <a:r>
              <a:rPr lang="es-ES" sz="2000" dirty="0">
                <a:latin typeface="+mj-lt"/>
              </a:rPr>
              <a:t>y los pilotes, el encepado se clasifica en rígido o flexible. Un encepado rígido es aquel en que el vuelo no supera el doble del canto. En edificación se utilizan siempre encepados rígidos, con vuelos similares al canto</a:t>
            </a:r>
            <a:r>
              <a:rPr lang="es-ES" sz="2000" dirty="0" smtClean="0">
                <a:latin typeface="+mj-lt"/>
              </a:rPr>
              <a:t>.</a:t>
            </a:r>
          </a:p>
          <a:p>
            <a:pPr marL="0" indent="0" algn="just">
              <a:buNone/>
            </a:pPr>
            <a:r>
              <a:rPr lang="es-ES" sz="2000" dirty="0">
                <a:latin typeface="+mj-lt"/>
              </a:rPr>
              <a:t>El funcionamiento estructural de un encepado es complejo, por su carácter tridimensional. Aunque se puede analizar mediante elementos finitos, lo habitual es utilizar métodos mucho más simples, como el método de bielas y tirantes o puntal-tensor.</a:t>
            </a:r>
          </a:p>
          <a:p>
            <a:pPr marL="0" indent="0" algn="just">
              <a:buNone/>
            </a:pPr>
            <a:r>
              <a:rPr lang="es-ES" sz="2000" dirty="0" smtClean="0">
                <a:latin typeface="+mj-lt"/>
              </a:rPr>
              <a:t>En </a:t>
            </a:r>
            <a:r>
              <a:rPr lang="es-ES" sz="2000" dirty="0">
                <a:latin typeface="+mj-lt"/>
              </a:rPr>
              <a:t>un encepado típico, con el pilar o columna centrado y carga de compresión centrada o con muy poca excentricidad, el modelo consiste en unas bielas inclinadas que transmiten compresión a los pilotes y un tirante que une ambos pilotes. Cuando la excentricidad es mayor, el modelo se complica.</a:t>
            </a:r>
            <a:endParaRPr lang="es-MX" sz="2000" dirty="0">
              <a:latin typeface="+mj-lt"/>
            </a:endParaRPr>
          </a:p>
        </p:txBody>
      </p:sp>
      <p:pic>
        <p:nvPicPr>
          <p:cNvPr id="6" name="Marcador de contenido 5"/>
          <p:cNvPicPr>
            <a:picLocks noGrp="1" noChangeAspect="1"/>
          </p:cNvPicPr>
          <p:nvPr>
            <p:ph sz="half" idx="2"/>
          </p:nvPr>
        </p:nvPicPr>
        <p:blipFill>
          <a:blip r:embed="rId2"/>
          <a:stretch>
            <a:fillRect/>
          </a:stretch>
        </p:blipFill>
        <p:spPr>
          <a:xfrm>
            <a:off x="7232991" y="3608832"/>
            <a:ext cx="4702977" cy="2962656"/>
          </a:xfrm>
          <a:prstGeom prst="rect">
            <a:avLst/>
          </a:prstGeom>
        </p:spPr>
      </p:pic>
      <p:pic>
        <p:nvPicPr>
          <p:cNvPr id="5" name="Imagen 4"/>
          <p:cNvPicPr>
            <a:picLocks noChangeAspect="1"/>
          </p:cNvPicPr>
          <p:nvPr/>
        </p:nvPicPr>
        <p:blipFill>
          <a:blip r:embed="rId3"/>
          <a:stretch>
            <a:fillRect/>
          </a:stretch>
        </p:blipFill>
        <p:spPr>
          <a:xfrm>
            <a:off x="118785" y="131716"/>
            <a:ext cx="1076031" cy="1148444"/>
          </a:xfrm>
          <a:prstGeom prst="rect">
            <a:avLst/>
          </a:prstGeom>
        </p:spPr>
      </p:pic>
    </p:spTree>
    <p:extLst>
      <p:ext uri="{BB962C8B-B14F-4D97-AF65-F5344CB8AC3E}">
        <p14:creationId xmlns:p14="http://schemas.microsoft.com/office/powerpoint/2010/main" val="225398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4816" y="682752"/>
            <a:ext cx="4824984" cy="499872"/>
          </a:xfrm>
        </p:spPr>
        <p:txBody>
          <a:bodyPr>
            <a:normAutofit/>
          </a:bodyPr>
          <a:lstStyle/>
          <a:p>
            <a:r>
              <a:rPr lang="es-ES" sz="2400" b="1" dirty="0">
                <a:latin typeface="+mn-lt"/>
              </a:rPr>
              <a:t>5</a:t>
            </a:r>
            <a:r>
              <a:rPr lang="es-ES" sz="2400" b="1" dirty="0" smtClean="0">
                <a:latin typeface="+mn-lt"/>
              </a:rPr>
              <a:t>.3.3  </a:t>
            </a:r>
            <a:r>
              <a:rPr lang="es-ES" sz="2400" b="1" dirty="0" smtClean="0">
                <a:latin typeface="+mn-lt"/>
              </a:rPr>
              <a:t>Encepado de tres (3) pilotes</a:t>
            </a:r>
            <a:endParaRPr lang="es-MX" sz="2400" b="1" dirty="0">
              <a:latin typeface="+mn-lt"/>
            </a:endParaRPr>
          </a:p>
        </p:txBody>
      </p:sp>
      <p:sp>
        <p:nvSpPr>
          <p:cNvPr id="3" name="Marcador de contenido 2"/>
          <p:cNvSpPr>
            <a:spLocks noGrp="1"/>
          </p:cNvSpPr>
          <p:nvPr>
            <p:ph sz="half" idx="1"/>
          </p:nvPr>
        </p:nvSpPr>
        <p:spPr>
          <a:xfrm>
            <a:off x="231648" y="1280160"/>
            <a:ext cx="7729728" cy="5303519"/>
          </a:xfrm>
        </p:spPr>
        <p:txBody>
          <a:bodyPr>
            <a:normAutofit lnSpcReduction="10000"/>
          </a:bodyPr>
          <a:lstStyle/>
          <a:p>
            <a:pPr marL="0" indent="0" algn="just">
              <a:buNone/>
            </a:pPr>
            <a:r>
              <a:rPr lang="es-ES" sz="2200" dirty="0">
                <a:latin typeface="+mj-lt"/>
              </a:rPr>
              <a:t>La armadura principal se sitúa entre los tres pilotes. La armadura secundaria puede situarse en las medianas del </a:t>
            </a:r>
            <a:r>
              <a:rPr lang="es-ES" sz="2200" dirty="0" smtClean="0">
                <a:latin typeface="+mj-lt"/>
              </a:rPr>
              <a:t>triángulo </a:t>
            </a:r>
            <a:r>
              <a:rPr lang="es-ES" sz="2200" dirty="0">
                <a:latin typeface="+mj-lt"/>
              </a:rPr>
              <a:t>o bien con una malla. </a:t>
            </a:r>
            <a:r>
              <a:rPr lang="es-ES" sz="2200" dirty="0" smtClean="0">
                <a:latin typeface="+mj-lt"/>
              </a:rPr>
              <a:t>La normativa sugiere </a:t>
            </a:r>
            <a:r>
              <a:rPr lang="es-ES" sz="2200" dirty="0">
                <a:latin typeface="+mj-lt"/>
              </a:rPr>
              <a:t>además una armadura secundaria vertical. Esto hace que podamos encontrarnos encepados con armaduras verticales aisladas o directamente con armaduras tipo viga uniendo los pilotes, con su armadura inferior </a:t>
            </a:r>
            <a:r>
              <a:rPr lang="es-ES" sz="2200" dirty="0" smtClean="0">
                <a:latin typeface="+mj-lt"/>
              </a:rPr>
              <a:t>que </a:t>
            </a:r>
            <a:r>
              <a:rPr lang="es-ES" sz="2200" dirty="0">
                <a:latin typeface="+mj-lt"/>
              </a:rPr>
              <a:t>sería la armadura principal del </a:t>
            </a:r>
            <a:r>
              <a:rPr lang="es-ES" sz="2200" dirty="0" smtClean="0">
                <a:latin typeface="+mj-lt"/>
              </a:rPr>
              <a:t>encepado, </a:t>
            </a:r>
            <a:r>
              <a:rPr lang="es-ES" sz="2200" dirty="0">
                <a:latin typeface="+mj-lt"/>
              </a:rPr>
              <a:t>su armadura superior y sus estribos</a:t>
            </a:r>
            <a:r>
              <a:rPr lang="es-ES" sz="2200" dirty="0" smtClean="0">
                <a:latin typeface="+mj-lt"/>
              </a:rPr>
              <a:t>.</a:t>
            </a:r>
          </a:p>
          <a:p>
            <a:pPr marL="0" indent="0" algn="just">
              <a:buNone/>
            </a:pPr>
            <a:r>
              <a:rPr lang="es-ES" sz="2200" dirty="0">
                <a:latin typeface="+mj-lt"/>
              </a:rPr>
              <a:t>En caso de encepados sobre tres pilotes colocados según los vértices de un </a:t>
            </a:r>
            <a:r>
              <a:rPr lang="es-ES" sz="2200" dirty="0" smtClean="0">
                <a:latin typeface="+mj-lt"/>
              </a:rPr>
              <a:t>triángulo equilátero </a:t>
            </a:r>
            <a:r>
              <a:rPr lang="es-ES" sz="2200" dirty="0">
                <a:latin typeface="+mj-lt"/>
              </a:rPr>
              <a:t>de lado l, con el pilar en el baricentro del triángulo, la armadura se </a:t>
            </a:r>
            <a:r>
              <a:rPr lang="es-ES" sz="2200" dirty="0" smtClean="0">
                <a:latin typeface="+mj-lt"/>
              </a:rPr>
              <a:t>dimensionará para </a:t>
            </a:r>
            <a:r>
              <a:rPr lang="es-ES" sz="2200" dirty="0">
                <a:latin typeface="+mj-lt"/>
              </a:rPr>
              <a:t>resistir la </a:t>
            </a:r>
            <a:r>
              <a:rPr lang="es-ES" sz="2200" dirty="0" smtClean="0">
                <a:latin typeface="+mj-lt"/>
              </a:rPr>
              <a:t>fuerza de tracción.</a:t>
            </a:r>
          </a:p>
          <a:p>
            <a:pPr marL="0" indent="0" algn="just">
              <a:buNone/>
            </a:pPr>
            <a:r>
              <a:rPr lang="es-ES" sz="2200" dirty="0" smtClean="0">
                <a:latin typeface="+mj-lt"/>
              </a:rPr>
              <a:t>Estos encepados hacen que tres (3) pilotes trabajen como si fueran uno solo, uniendo sus cabezales a través de un nudo de refuerzos que asumen los esfuerzos de momentos en cada dirección; además ayudan a que los pilotes no tengan desplazamientos por el empuje que causa el terreno lateralmente</a:t>
            </a:r>
            <a:r>
              <a:rPr lang="es-ES" sz="2000" dirty="0" smtClean="0">
                <a:latin typeface="+mj-lt"/>
              </a:rPr>
              <a:t>.</a:t>
            </a:r>
          </a:p>
          <a:p>
            <a:pPr marL="0" indent="0" algn="just">
              <a:buNone/>
            </a:pPr>
            <a:r>
              <a:rPr lang="es-ES" sz="2000" dirty="0" smtClean="0">
                <a:latin typeface="+mj-lt"/>
              </a:rPr>
              <a:t> </a:t>
            </a:r>
            <a:endParaRPr lang="es-MX" sz="2000" dirty="0">
              <a:latin typeface="+mj-lt"/>
            </a:endParaRPr>
          </a:p>
        </p:txBody>
      </p:sp>
      <p:pic>
        <p:nvPicPr>
          <p:cNvPr id="6" name="Marcador de contenido 5"/>
          <p:cNvPicPr>
            <a:picLocks noGrp="1" noChangeAspect="1"/>
          </p:cNvPicPr>
          <p:nvPr>
            <p:ph sz="half" idx="2"/>
          </p:nvPr>
        </p:nvPicPr>
        <p:blipFill>
          <a:blip r:embed="rId2"/>
          <a:stretch>
            <a:fillRect/>
          </a:stretch>
        </p:blipFill>
        <p:spPr>
          <a:xfrm>
            <a:off x="8229600" y="3023616"/>
            <a:ext cx="3511296" cy="3474719"/>
          </a:xfrm>
          <a:prstGeom prst="rect">
            <a:avLst/>
          </a:prstGeom>
        </p:spPr>
      </p:pic>
    </p:spTree>
    <p:extLst>
      <p:ext uri="{BB962C8B-B14F-4D97-AF65-F5344CB8AC3E}">
        <p14:creationId xmlns:p14="http://schemas.microsoft.com/office/powerpoint/2010/main" val="402687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4816" y="474853"/>
            <a:ext cx="5340096" cy="537083"/>
          </a:xfrm>
        </p:spPr>
        <p:txBody>
          <a:bodyPr>
            <a:normAutofit/>
          </a:bodyPr>
          <a:lstStyle/>
          <a:p>
            <a:r>
              <a:rPr lang="es-ES" sz="2400" dirty="0">
                <a:latin typeface="+mn-lt"/>
              </a:rPr>
              <a:t>5</a:t>
            </a:r>
            <a:r>
              <a:rPr lang="es-ES" sz="2400" dirty="0" smtClean="0">
                <a:latin typeface="+mn-lt"/>
              </a:rPr>
              <a:t>.3.4 </a:t>
            </a:r>
            <a:r>
              <a:rPr lang="es-ES" sz="2400" dirty="0" smtClean="0">
                <a:latin typeface="+mn-lt"/>
              </a:rPr>
              <a:t>Encepados de cuatro (4) pilotes </a:t>
            </a:r>
            <a:endParaRPr lang="es-MX" sz="2400" dirty="0">
              <a:latin typeface="+mn-lt"/>
            </a:endParaRPr>
          </a:p>
        </p:txBody>
      </p:sp>
      <p:sp>
        <p:nvSpPr>
          <p:cNvPr id="3" name="Marcador de contenido 2"/>
          <p:cNvSpPr>
            <a:spLocks noGrp="1"/>
          </p:cNvSpPr>
          <p:nvPr>
            <p:ph sz="half" idx="1"/>
          </p:nvPr>
        </p:nvSpPr>
        <p:spPr>
          <a:xfrm>
            <a:off x="365760" y="1109472"/>
            <a:ext cx="7278624" cy="5474208"/>
          </a:xfrm>
        </p:spPr>
        <p:txBody>
          <a:bodyPr>
            <a:normAutofit/>
          </a:bodyPr>
          <a:lstStyle/>
          <a:p>
            <a:pPr marL="0" indent="0" algn="just">
              <a:buNone/>
            </a:pPr>
            <a:r>
              <a:rPr lang="es-ES" sz="2100" dirty="0" smtClean="0">
                <a:latin typeface="+mj-lt"/>
              </a:rPr>
              <a:t>La malla </a:t>
            </a:r>
            <a:r>
              <a:rPr lang="es-ES" sz="2100" dirty="0">
                <a:latin typeface="+mj-lt"/>
              </a:rPr>
              <a:t>inferior del encepado se apoya en la superficie </a:t>
            </a:r>
            <a:r>
              <a:rPr lang="es-ES" sz="2100" dirty="0" smtClean="0">
                <a:latin typeface="+mj-lt"/>
              </a:rPr>
              <a:t>del pilote descabezado. La </a:t>
            </a:r>
            <a:r>
              <a:rPr lang="es-ES" sz="2100" dirty="0">
                <a:latin typeface="+mj-lt"/>
              </a:rPr>
              <a:t>longitud de las </a:t>
            </a:r>
            <a:r>
              <a:rPr lang="es-ES" sz="2100" dirty="0" smtClean="0">
                <a:latin typeface="+mj-lt"/>
              </a:rPr>
              <a:t>patillas deberá </a:t>
            </a:r>
            <a:r>
              <a:rPr lang="es-ES" sz="2100" dirty="0">
                <a:latin typeface="+mj-lt"/>
              </a:rPr>
              <a:t>asegurar el atado a dos redondos transversales del </a:t>
            </a:r>
            <a:r>
              <a:rPr lang="es-ES" sz="2100" dirty="0" smtClean="0">
                <a:latin typeface="+mj-lt"/>
              </a:rPr>
              <a:t>encepado. Los </a:t>
            </a:r>
            <a:r>
              <a:rPr lang="es-ES" sz="2100" dirty="0">
                <a:latin typeface="+mj-lt"/>
              </a:rPr>
              <a:t>estribos en las esperas </a:t>
            </a:r>
            <a:r>
              <a:rPr lang="es-ES" sz="2100" dirty="0" smtClean="0">
                <a:latin typeface="+mj-lt"/>
              </a:rPr>
              <a:t>de la columna </a:t>
            </a:r>
            <a:r>
              <a:rPr lang="es-ES" sz="2100" dirty="0">
                <a:latin typeface="+mj-lt"/>
              </a:rPr>
              <a:t>son </a:t>
            </a:r>
            <a:r>
              <a:rPr lang="es-ES" sz="2100" dirty="0" smtClean="0">
                <a:latin typeface="+mj-lt"/>
              </a:rPr>
              <a:t>únicamente </a:t>
            </a:r>
            <a:r>
              <a:rPr lang="es-ES" sz="2100" dirty="0">
                <a:latin typeface="+mj-lt"/>
              </a:rPr>
              <a:t>de montaje para mantener su posición durante </a:t>
            </a:r>
            <a:r>
              <a:rPr lang="es-ES" sz="2100" dirty="0" smtClean="0">
                <a:latin typeface="+mj-lt"/>
              </a:rPr>
              <a:t>la fundida. El </a:t>
            </a:r>
            <a:r>
              <a:rPr lang="es-ES" sz="2100" dirty="0">
                <a:latin typeface="+mj-lt"/>
              </a:rPr>
              <a:t>espesor del hormigón de limpieza puede variar para absorber diferencias de nivelación en fondo de </a:t>
            </a:r>
            <a:r>
              <a:rPr lang="es-ES" sz="2100" dirty="0" smtClean="0">
                <a:latin typeface="+mj-lt"/>
              </a:rPr>
              <a:t>excavación. El </a:t>
            </a:r>
            <a:r>
              <a:rPr lang="es-ES" sz="2100" dirty="0">
                <a:latin typeface="+mj-lt"/>
              </a:rPr>
              <a:t>encepado siempre va encofrado. El recubrimiento lateral de sus armaduras será de 5 cm</a:t>
            </a:r>
            <a:r>
              <a:rPr lang="es-ES" sz="2100" dirty="0" smtClean="0">
                <a:latin typeface="+mj-lt"/>
              </a:rPr>
              <a:t>.</a:t>
            </a:r>
          </a:p>
          <a:p>
            <a:pPr marL="0" indent="0" algn="just">
              <a:buNone/>
            </a:pPr>
            <a:r>
              <a:rPr lang="es-ES" sz="2100" dirty="0" smtClean="0">
                <a:latin typeface="+mj-lt"/>
              </a:rPr>
              <a:t>Al terminar el hormigonado del encepado, en el área de la base de la columna debe quedar corrugado para garantizar el pegue del concreto, cuando se funda la columna.</a:t>
            </a:r>
          </a:p>
          <a:p>
            <a:pPr marL="0" indent="0" algn="just">
              <a:buNone/>
            </a:pPr>
            <a:r>
              <a:rPr lang="es-ES" sz="2100" dirty="0" smtClean="0">
                <a:latin typeface="+mj-lt"/>
              </a:rPr>
              <a:t>Es importante que el descabezado de los pilotes, se retire completamente el concreto contaminado y si llegara a quedar por debajo del nivel inferior del encepado, se deberá completar con un recalce con concreto de alta resistencia, además de utilizar el pegante para concreto viejo contra concreto nuevo.</a:t>
            </a:r>
          </a:p>
          <a:p>
            <a:pPr marL="0" indent="0" algn="just">
              <a:buNone/>
            </a:pPr>
            <a:endParaRPr lang="es-ES" sz="2000" dirty="0">
              <a:latin typeface="+mj-lt"/>
            </a:endParaRPr>
          </a:p>
          <a:p>
            <a:pPr marL="0" indent="0">
              <a:buNone/>
            </a:pPr>
            <a:endParaRPr lang="es-MX" sz="2000" dirty="0">
              <a:latin typeface="+mj-lt"/>
            </a:endParaRPr>
          </a:p>
        </p:txBody>
      </p:sp>
      <p:pic>
        <p:nvPicPr>
          <p:cNvPr id="6" name="Marcador de contenido 5"/>
          <p:cNvPicPr>
            <a:picLocks noGrp="1" noChangeAspect="1"/>
          </p:cNvPicPr>
          <p:nvPr>
            <p:ph sz="half" idx="2"/>
          </p:nvPr>
        </p:nvPicPr>
        <p:blipFill>
          <a:blip r:embed="rId2"/>
          <a:stretch>
            <a:fillRect/>
          </a:stretch>
        </p:blipFill>
        <p:spPr>
          <a:xfrm>
            <a:off x="7891359" y="4962144"/>
            <a:ext cx="4032417" cy="1621536"/>
          </a:xfrm>
          <a:prstGeom prst="rect">
            <a:avLst/>
          </a:prstGeom>
        </p:spPr>
      </p:pic>
      <p:pic>
        <p:nvPicPr>
          <p:cNvPr id="7" name="Imagen 6"/>
          <p:cNvPicPr>
            <a:picLocks noChangeAspect="1"/>
          </p:cNvPicPr>
          <p:nvPr/>
        </p:nvPicPr>
        <p:blipFill>
          <a:blip r:embed="rId3"/>
          <a:stretch>
            <a:fillRect/>
          </a:stretch>
        </p:blipFill>
        <p:spPr>
          <a:xfrm>
            <a:off x="7891359" y="2811748"/>
            <a:ext cx="4032417" cy="2069655"/>
          </a:xfrm>
          <a:prstGeom prst="rect">
            <a:avLst/>
          </a:prstGeom>
        </p:spPr>
      </p:pic>
    </p:spTree>
    <p:extLst>
      <p:ext uri="{BB962C8B-B14F-4D97-AF65-F5344CB8AC3E}">
        <p14:creationId xmlns:p14="http://schemas.microsoft.com/office/powerpoint/2010/main" val="3358989060"/>
      </p:ext>
    </p:extLst>
  </p:cSld>
  <p:clrMapOvr>
    <a:masterClrMapping/>
  </p:clrMapOvr>
</p:sld>
</file>

<file path=ppt/theme/theme1.xml><?xml version="1.0" encoding="utf-8"?>
<a:theme xmlns:a="http://schemas.openxmlformats.org/drawingml/2006/main" name="Tema de Office">
  <a:themeElements>
    <a:clrScheme name="Office">
      <a:dk1>
        <a:sysClr val="windowText" lastClr="EAFFF8"/>
      </a:dk1>
      <a:lt1>
        <a:sysClr val="window" lastClr="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LECCION - 1</Template>
  <TotalTime>915</TotalTime>
  <Words>1012</Words>
  <Application>Microsoft Office PowerPoint</Application>
  <PresentationFormat>Panorámica</PresentationFormat>
  <Paragraphs>26</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5. Dados de Cimentaciones</vt:lpstr>
      <vt:lpstr>5.2 Dados para soporte de Columnas Metálicas</vt:lpstr>
      <vt:lpstr>5.3 Dados o Encepados para Pilotes</vt:lpstr>
      <vt:lpstr>5.3.2 Encepado de dos (2) pilotes</vt:lpstr>
      <vt:lpstr>5.3.3  Encepado de tres (3) pilotes</vt:lpstr>
      <vt:lpstr>5.3.4 Encepados de cuatro (4) pilotes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Secuencia de construcción del pilotaje paso a paso 7 pasos</dc:title>
  <dc:creator>user</dc:creator>
  <cp:lastModifiedBy>user</cp:lastModifiedBy>
  <cp:revision>12</cp:revision>
  <dcterms:created xsi:type="dcterms:W3CDTF">2020-03-21T19:45:59Z</dcterms:created>
  <dcterms:modified xsi:type="dcterms:W3CDTF">2020-07-22T18:46:47Z</dcterms:modified>
</cp:coreProperties>
</file>